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90" r:id="rId1"/>
  </p:sldMasterIdLst>
  <p:notesMasterIdLst>
    <p:notesMasterId r:id="rId17"/>
  </p:notesMasterIdLst>
  <p:sldIdLst>
    <p:sldId id="266" r:id="rId2"/>
    <p:sldId id="280" r:id="rId3"/>
    <p:sldId id="278" r:id="rId4"/>
    <p:sldId id="277" r:id="rId5"/>
    <p:sldId id="273" r:id="rId6"/>
    <p:sldId id="259" r:id="rId7"/>
    <p:sldId id="279" r:id="rId8"/>
    <p:sldId id="262" r:id="rId9"/>
    <p:sldId id="275" r:id="rId10"/>
    <p:sldId id="263" r:id="rId11"/>
    <p:sldId id="271" r:id="rId12"/>
    <p:sldId id="265" r:id="rId13"/>
    <p:sldId id="276" r:id="rId14"/>
    <p:sldId id="274" r:id="rId15"/>
    <p:sldId id="27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5" autoAdjust="0"/>
    <p:restoredTop sz="93076" autoAdjust="0"/>
  </p:normalViewPr>
  <p:slideViewPr>
    <p:cSldViewPr snapToGrid="0">
      <p:cViewPr>
        <p:scale>
          <a:sx n="100" d="100"/>
          <a:sy n="100" d="100"/>
        </p:scale>
        <p:origin x="567" y="29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1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9 known human herpesviruses</a:t>
            </a:r>
          </a:p>
        </p:txBody>
      </p:sp>
    </p:spTree>
    <p:extLst>
      <p:ext uri="{BB962C8B-B14F-4D97-AF65-F5344CB8AC3E}">
        <p14:creationId xmlns:p14="http://schemas.microsoft.com/office/powerpoint/2010/main" val="254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cf68a4cf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cf68a4cf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HSV-1 amplicon vectors are perfect for gene transfer studies as they can infect many cell types, both non-dividing and dividing, have a large transgene capacity and are easy to manipulate.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ICP27 has been shown to be essential for virus growth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5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cde4a507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cde4a507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cde4a507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cde4a507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d63a3dce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d63a3dce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Reference hypothesis.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further test the hypothesis….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2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71117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5768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52008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85696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78811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0046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3416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052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651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49761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72345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13390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87890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10859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36550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62010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646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89945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8891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27">
            <a:extLst>
              <a:ext uri="{FF2B5EF4-FFF2-40B4-BE49-F238E27FC236}">
                <a16:creationId xmlns:a16="http://schemas.microsoft.com/office/drawing/2014/main" id="{7A61F939-EEEC-488D-AEE4-EE0934582A1F}"/>
              </a:ext>
            </a:extLst>
          </p:cNvPr>
          <p:cNvSpPr txBox="1">
            <a:spLocks/>
          </p:cNvSpPr>
          <p:nvPr/>
        </p:nvSpPr>
        <p:spPr>
          <a:xfrm>
            <a:off x="786159" y="1599186"/>
            <a:ext cx="7197997" cy="127981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5400" b="1" spc="-50" dirty="0">
                <a:ln w="3175" cmpd="sng">
                  <a:noFill/>
                </a:ln>
                <a:solidFill>
                  <a:schemeClr val="tx1"/>
                </a:solidFill>
              </a:rPr>
              <a:t>Herpes Simplex Virus 1 Amplicon Vectors</a:t>
            </a:r>
          </a:p>
          <a:p>
            <a:pPr algn="ctr" defTabSz="457200">
              <a:spcAft>
                <a:spcPts val="600"/>
              </a:spcAft>
            </a:pPr>
            <a:endParaRPr lang="en-US" sz="5100" spc="-50" dirty="0">
              <a:ln w="3175" cmpd="sng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9FEC14-05BB-4553-B432-E9796191B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70408"/>
            <a:ext cx="9143999" cy="88738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Google Shape;147;p27">
            <a:extLst>
              <a:ext uri="{FF2B5EF4-FFF2-40B4-BE49-F238E27FC236}">
                <a16:creationId xmlns:a16="http://schemas.microsoft.com/office/drawing/2014/main" id="{1B4B9C98-9E4A-4DC0-B9EA-3E14FEFFE061}"/>
              </a:ext>
            </a:extLst>
          </p:cNvPr>
          <p:cNvSpPr txBox="1">
            <a:spLocks/>
          </p:cNvSpPr>
          <p:nvPr/>
        </p:nvSpPr>
        <p:spPr>
          <a:xfrm>
            <a:off x="4786852" y="2954357"/>
            <a:ext cx="3662347" cy="817528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Kimberly Velarde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Dr. Ian Hogue’s Lab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4886752" y="167973"/>
            <a:ext cx="296700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 dirty="0"/>
              <a:t>Methods</a:t>
            </a:r>
            <a:endParaRPr sz="3600" u="sng" dirty="0"/>
          </a:p>
        </p:txBody>
      </p:sp>
      <p:sp>
        <p:nvSpPr>
          <p:cNvPr id="193" name="Google Shape;193;p33"/>
          <p:cNvSpPr txBox="1"/>
          <p:nvPr/>
        </p:nvSpPr>
        <p:spPr>
          <a:xfrm>
            <a:off x="2136102" y="1822900"/>
            <a:ext cx="18298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~50% Green Fluorescence</a:t>
            </a:r>
            <a:endParaRPr dirty="0"/>
          </a:p>
        </p:txBody>
      </p:sp>
      <p:sp>
        <p:nvSpPr>
          <p:cNvPr id="194" name="Google Shape;194;p33"/>
          <p:cNvSpPr txBox="1"/>
          <p:nvPr/>
        </p:nvSpPr>
        <p:spPr>
          <a:xfrm>
            <a:off x="2133497" y="1440799"/>
            <a:ext cx="1673239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Transfection</a:t>
            </a:r>
            <a:endParaRPr dirty="0"/>
          </a:p>
        </p:txBody>
      </p:sp>
      <p:sp>
        <p:nvSpPr>
          <p:cNvPr id="195" name="Google Shape;195;p33"/>
          <p:cNvSpPr txBox="1"/>
          <p:nvPr/>
        </p:nvSpPr>
        <p:spPr>
          <a:xfrm>
            <a:off x="2222262" y="3029398"/>
            <a:ext cx="1352876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Infection</a:t>
            </a:r>
            <a:endParaRPr dirty="0"/>
          </a:p>
        </p:txBody>
      </p:sp>
      <p:sp>
        <p:nvSpPr>
          <p:cNvPr id="196" name="Google Shape;196;p33"/>
          <p:cNvSpPr txBox="1"/>
          <p:nvPr/>
        </p:nvSpPr>
        <p:spPr>
          <a:xfrm>
            <a:off x="2133497" y="3687926"/>
            <a:ext cx="2649606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&gt;50% Green Fluorescence</a:t>
            </a:r>
            <a:endParaRPr dirty="0"/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/>
          <a:srcRect/>
          <a:stretch/>
        </p:blipFill>
        <p:spPr>
          <a:xfrm>
            <a:off x="109667" y="116770"/>
            <a:ext cx="1867240" cy="495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2E3452-F65A-4500-AA34-63DA965291F8}"/>
              </a:ext>
            </a:extLst>
          </p:cNvPr>
          <p:cNvGrpSpPr/>
          <p:nvPr/>
        </p:nvGrpSpPr>
        <p:grpSpPr>
          <a:xfrm>
            <a:off x="4125127" y="1104901"/>
            <a:ext cx="4842661" cy="3605918"/>
            <a:chOff x="4056150" y="1223563"/>
            <a:chExt cx="4628203" cy="3353906"/>
          </a:xfrm>
        </p:grpSpPr>
        <p:pic>
          <p:nvPicPr>
            <p:cNvPr id="9" name="Google Shape;152;p28">
              <a:extLst>
                <a:ext uri="{FF2B5EF4-FFF2-40B4-BE49-F238E27FC236}">
                  <a16:creationId xmlns:a16="http://schemas.microsoft.com/office/drawing/2014/main" id="{1B41EA22-FC31-42AC-B49F-4627F657B0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330" r="4478"/>
            <a:stretch/>
          </p:blipFill>
          <p:spPr>
            <a:xfrm>
              <a:off x="4056150" y="1223563"/>
              <a:ext cx="4628203" cy="33539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 descr="A picture containing necklace, phone&#10;&#10;Description automatically generated">
              <a:extLst>
                <a:ext uri="{FF2B5EF4-FFF2-40B4-BE49-F238E27FC236}">
                  <a16:creationId xmlns:a16="http://schemas.microsoft.com/office/drawing/2014/main" id="{232EE44A-F90C-4F5C-955A-97A9DCA20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53"/>
            <a:stretch/>
          </p:blipFill>
          <p:spPr>
            <a:xfrm>
              <a:off x="4110148" y="1590265"/>
              <a:ext cx="950801" cy="6022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;p33">
            <a:extLst>
              <a:ext uri="{FF2B5EF4-FFF2-40B4-BE49-F238E27FC236}">
                <a16:creationId xmlns:a16="http://schemas.microsoft.com/office/drawing/2014/main" id="{BC2E2DB8-3A61-4ABF-B8C9-C74637666C38}"/>
              </a:ext>
            </a:extLst>
          </p:cNvPr>
          <p:cNvSpPr txBox="1">
            <a:spLocks/>
          </p:cNvSpPr>
          <p:nvPr/>
        </p:nvSpPr>
        <p:spPr>
          <a:xfrm>
            <a:off x="3229649" y="45109"/>
            <a:ext cx="296700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3300"/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u="sng" dirty="0"/>
              <a:t>Results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C4B3F3AB-76A4-4116-A156-E53980C9DD76}"/>
              </a:ext>
            </a:extLst>
          </p:cNvPr>
          <p:cNvSpPr txBox="1">
            <a:spLocks/>
          </p:cNvSpPr>
          <p:nvPr/>
        </p:nvSpPr>
        <p:spPr>
          <a:xfrm>
            <a:off x="1906929" y="846709"/>
            <a:ext cx="1754471" cy="505387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3300"/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HSV-1-C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Google Shape;191;p33">
            <a:extLst>
              <a:ext uri="{FF2B5EF4-FFF2-40B4-BE49-F238E27FC236}">
                <a16:creationId xmlns:a16="http://schemas.microsoft.com/office/drawing/2014/main" id="{D2A7381A-0070-44DF-8C30-E9A373A8A484}"/>
              </a:ext>
            </a:extLst>
          </p:cNvPr>
          <p:cNvSpPr txBox="1">
            <a:spLocks/>
          </p:cNvSpPr>
          <p:nvPr/>
        </p:nvSpPr>
        <p:spPr>
          <a:xfrm>
            <a:off x="6125940" y="846710"/>
            <a:ext cx="1754471" cy="505387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3300"/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HSV-1-N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Google Shape;191;p33">
            <a:extLst>
              <a:ext uri="{FF2B5EF4-FFF2-40B4-BE49-F238E27FC236}">
                <a16:creationId xmlns:a16="http://schemas.microsoft.com/office/drawing/2014/main" id="{CF4021BD-A4D9-4510-BA48-33D7D5ABAC76}"/>
              </a:ext>
            </a:extLst>
          </p:cNvPr>
          <p:cNvSpPr txBox="1">
            <a:spLocks/>
          </p:cNvSpPr>
          <p:nvPr/>
        </p:nvSpPr>
        <p:spPr>
          <a:xfrm>
            <a:off x="245508" y="2103633"/>
            <a:ext cx="1024251" cy="572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3300"/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2µg</a:t>
            </a:r>
          </a:p>
        </p:txBody>
      </p:sp>
      <p:sp>
        <p:nvSpPr>
          <p:cNvPr id="8" name="Google Shape;191;p33">
            <a:extLst>
              <a:ext uri="{FF2B5EF4-FFF2-40B4-BE49-F238E27FC236}">
                <a16:creationId xmlns:a16="http://schemas.microsoft.com/office/drawing/2014/main" id="{3A19F1A3-9235-41C8-B36A-3106AA01ABD3}"/>
              </a:ext>
            </a:extLst>
          </p:cNvPr>
          <p:cNvSpPr txBox="1">
            <a:spLocks/>
          </p:cNvSpPr>
          <p:nvPr/>
        </p:nvSpPr>
        <p:spPr>
          <a:xfrm>
            <a:off x="245508" y="4010438"/>
            <a:ext cx="1024251" cy="572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3300"/>
              <a:buNone/>
              <a:defRPr sz="3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3µg</a:t>
            </a:r>
            <a:endParaRPr lang="en-US" dirty="0"/>
          </a:p>
        </p:txBody>
      </p:sp>
      <p:pic>
        <p:nvPicPr>
          <p:cNvPr id="10" name="Picture 9" descr="A picture containing green, sitting, table, food&#10;&#10;Description automatically generated">
            <a:extLst>
              <a:ext uri="{FF2B5EF4-FFF2-40B4-BE49-F238E27FC236}">
                <a16:creationId xmlns:a16="http://schemas.microsoft.com/office/drawing/2014/main" id="{3C40EDCE-1EB1-41AF-AB9D-C7B293796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2" t="10150" r="11882" b="13854"/>
          <a:stretch/>
        </p:blipFill>
        <p:spPr>
          <a:xfrm>
            <a:off x="1443105" y="1428161"/>
            <a:ext cx="2814570" cy="1799283"/>
          </a:xfrm>
          <a:prstGeom prst="rect">
            <a:avLst/>
          </a:prstGeom>
        </p:spPr>
      </p:pic>
      <p:pic>
        <p:nvPicPr>
          <p:cNvPr id="12" name="Picture 11" descr="A picture containing food, green, sitting, plate&#10;&#10;Description automatically generated">
            <a:extLst>
              <a:ext uri="{FF2B5EF4-FFF2-40B4-BE49-F238E27FC236}">
                <a16:creationId xmlns:a16="http://schemas.microsoft.com/office/drawing/2014/main" id="{2670E9A0-1B73-4B5E-BB55-B8FBBB58C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6" t="12164" r="16445" b="19452"/>
          <a:stretch/>
        </p:blipFill>
        <p:spPr>
          <a:xfrm>
            <a:off x="1443105" y="3293896"/>
            <a:ext cx="2814570" cy="1804495"/>
          </a:xfrm>
          <a:prstGeom prst="rect">
            <a:avLst/>
          </a:prstGeom>
        </p:spPr>
      </p:pic>
      <p:pic>
        <p:nvPicPr>
          <p:cNvPr id="14" name="Picture 13" descr="A picture containing sitting, holding, yellow, black&#10;&#10;Description automatically generated">
            <a:extLst>
              <a:ext uri="{FF2B5EF4-FFF2-40B4-BE49-F238E27FC236}">
                <a16:creationId xmlns:a16="http://schemas.microsoft.com/office/drawing/2014/main" id="{2AEEA2E9-538A-4F84-BBDC-932F32D08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51" t="6656" r="10000" b="19873"/>
          <a:stretch/>
        </p:blipFill>
        <p:spPr>
          <a:xfrm>
            <a:off x="5467388" y="1428161"/>
            <a:ext cx="2967000" cy="1794614"/>
          </a:xfrm>
          <a:prstGeom prst="rect">
            <a:avLst/>
          </a:prstGeom>
        </p:spPr>
      </p:pic>
      <p:pic>
        <p:nvPicPr>
          <p:cNvPr id="16" name="Picture 15" descr="A picture containing green, sitting, plate, holding&#10;&#10;Description automatically generated">
            <a:extLst>
              <a:ext uri="{FF2B5EF4-FFF2-40B4-BE49-F238E27FC236}">
                <a16:creationId xmlns:a16="http://schemas.microsoft.com/office/drawing/2014/main" id="{DDCE2A39-4F9D-457F-9B36-3D34F1B11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8" t="13313" r="19605" b="14986"/>
          <a:stretch/>
        </p:blipFill>
        <p:spPr>
          <a:xfrm>
            <a:off x="5467388" y="3298838"/>
            <a:ext cx="2967000" cy="17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9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68825" y="202138"/>
            <a:ext cx="378405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cap="none" dirty="0"/>
              <a:t>Future Directions</a:t>
            </a:r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390525" y="111742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/>
              <a:t>Infecting with helper virus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/>
              <a:t>Optimize and maximize green fluorescent yield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/>
              <a:t>Helper virus and amplicon titer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/>
              <a:t>Attempt using vector and a gene of interest</a:t>
            </a:r>
          </a:p>
          <a:p>
            <a:pPr marL="13716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5CA5B-53F6-4A93-82FE-5EFC35B5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677" y="191213"/>
            <a:ext cx="5811321" cy="7408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00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Acknowledgements</a:t>
            </a:r>
            <a:endParaRPr lang="en-US" sz="400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888A-44AE-429A-ACC6-CDB2CC505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117003"/>
            <a:ext cx="2667000" cy="273719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1800" dirty="0"/>
              <a:t>Dr. Ian Hogue’s Lab</a:t>
            </a:r>
          </a:p>
          <a:p>
            <a:pPr marL="0" indent="0" defTabSz="914400">
              <a:buNone/>
            </a:pPr>
            <a:r>
              <a:rPr lang="en-US" sz="1800" dirty="0"/>
              <a:t>Joli Bastin</a:t>
            </a:r>
          </a:p>
          <a:p>
            <a:pPr marL="0" indent="0" defTabSz="914400">
              <a:buNone/>
            </a:pPr>
            <a:r>
              <a:rPr lang="en-US" sz="1800" dirty="0"/>
              <a:t>Melissa Bergeman</a:t>
            </a:r>
          </a:p>
          <a:p>
            <a:pPr marL="0" indent="0" defTabSz="914400">
              <a:buNone/>
            </a:pPr>
            <a:r>
              <a:rPr lang="en-US" sz="1800" dirty="0"/>
              <a:t>Wesley Tierney</a:t>
            </a:r>
          </a:p>
          <a:p>
            <a:pPr marL="0" indent="0" defTabSz="914400">
              <a:buNone/>
            </a:pPr>
            <a:r>
              <a:rPr lang="en-US" sz="1800" dirty="0"/>
              <a:t>Ian Vicino</a:t>
            </a:r>
          </a:p>
          <a:p>
            <a:pPr marL="0" indent="0" defTabSz="914400">
              <a:buNone/>
            </a:pPr>
            <a:r>
              <a:rPr lang="en-US" sz="1800" dirty="0"/>
              <a:t>Nicholas Narcy</a:t>
            </a:r>
          </a:p>
          <a:p>
            <a:pPr marL="0" indent="0" defTabSz="914400">
              <a:buNone/>
            </a:pPr>
            <a:r>
              <a:rPr lang="en-US" sz="1800" dirty="0"/>
              <a:t>Kimberly Velarde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014DB3-CAB1-4793-B240-1DE91138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97" y="875942"/>
            <a:ext cx="3968357" cy="2648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54AAA-1EE2-4FA7-AB04-858BEBB9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96665" y="3605781"/>
            <a:ext cx="2121346" cy="650339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2443A63-AB98-4A7D-9467-EC0958E4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137" y="3605781"/>
            <a:ext cx="2080219" cy="605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AEF79-5E0F-436A-81B2-A807B4157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6120"/>
            <a:ext cx="9143999" cy="88738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5874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C2EB-AB63-45FF-ABF4-83892B7F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68" y="1528504"/>
            <a:ext cx="7514035" cy="1314449"/>
          </a:xfrm>
        </p:spPr>
        <p:txBody>
          <a:bodyPr>
            <a:normAutofit/>
          </a:bodyPr>
          <a:lstStyle/>
          <a:p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5969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295C-9A2C-47DD-BF20-CA7D7AE5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08083-7EB4-4F69-B404-3D622C331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Gene Therapy Clinical Trials Worldwide. 2019. The Journal of Gene Medicine. 	</a:t>
            </a:r>
          </a:p>
          <a:p>
            <a:pPr>
              <a:buFont typeface="+mj-lt"/>
              <a:buAutoNum type="arabicPeriod"/>
            </a:pPr>
            <a:r>
              <a:rPr lang="en-US" dirty="0"/>
              <a:t>Glorioso JC, Goins WF, Fink DJ. 1995. Herpes Simplex Virus as a Gene-Delivery Vector for the Central Nervous System.</a:t>
            </a:r>
          </a:p>
          <a:p>
            <a:pPr>
              <a:buFont typeface="+mj-lt"/>
              <a:buAutoNum type="arabicPeriod"/>
            </a:pPr>
            <a:r>
              <a:rPr lang="en-US" dirty="0"/>
              <a:t>Henderson, C. "Radical Vaccine Design Effective against Herpes Viruses." </a:t>
            </a:r>
            <a:r>
              <a:rPr lang="en-US" i="1" dirty="0"/>
              <a:t>AIDS Weekly</a:t>
            </a:r>
            <a:r>
              <a:rPr lang="en-US" dirty="0"/>
              <a:t> (2015): A2, A3, A4. Web.</a:t>
            </a:r>
          </a:p>
          <a:p>
            <a:pPr>
              <a:buFont typeface="+mj-lt"/>
              <a:buAutoNum type="arabicPeriod"/>
            </a:pPr>
            <a:r>
              <a:rPr lang="en-US" dirty="0"/>
              <a:t>Neve RL, Neve KA, </a:t>
            </a:r>
            <a:r>
              <a:rPr lang="en-US" dirty="0" err="1"/>
              <a:t>Nestler</a:t>
            </a:r>
            <a:r>
              <a:rPr lang="en-US" dirty="0"/>
              <a:t> EJ, </a:t>
            </a:r>
            <a:r>
              <a:rPr lang="en-US" dirty="0" err="1"/>
              <a:t>Carlezon</a:t>
            </a:r>
            <a:r>
              <a:rPr lang="en-US" dirty="0"/>
              <a:t> WA. 2005. Use of herpes virus amplicon vectors to study brain disorders. Biotechniques 39:381–389.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6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88236-4549-44EA-90AD-86FDA7E6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888" y="337455"/>
            <a:ext cx="8520601" cy="4109417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 defTabSz="914400">
              <a:buNone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Herpes Simplex 1 Reactivation in Astronauts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 defTabSz="914400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 defTabSz="914400"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Shedding 1 or MORE Herpes viruses</a:t>
            </a:r>
          </a:p>
          <a:p>
            <a:pPr marL="0" indent="0" algn="ctr" defTabSz="914400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95250" indent="-228600" algn="ctr" defTabSz="914400"/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95250" indent="-228600" algn="ctr" defTabSz="914400"/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 defTabSz="914400"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53% from short duration space shuttle flights</a:t>
            </a:r>
          </a:p>
          <a:p>
            <a:pPr marL="0" indent="0" algn="ctr" defTabSz="914400"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61% from long duration ISS missions</a:t>
            </a: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CB6F6-D371-4172-83F6-447400166772}"/>
              </a:ext>
            </a:extLst>
          </p:cNvPr>
          <p:cNvSpPr txBox="1"/>
          <p:nvPr/>
        </p:nvSpPr>
        <p:spPr>
          <a:xfrm>
            <a:off x="120771" y="4639949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Rooney et. al. 2019</a:t>
            </a:r>
          </a:p>
        </p:txBody>
      </p:sp>
    </p:spTree>
    <p:extLst>
      <p:ext uri="{BB962C8B-B14F-4D97-AF65-F5344CB8AC3E}">
        <p14:creationId xmlns:p14="http://schemas.microsoft.com/office/powerpoint/2010/main" val="157897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4665-7B84-415E-90AC-C40AB397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3309" r="2303" b="1226"/>
          <a:stretch/>
        </p:blipFill>
        <p:spPr>
          <a:xfrm>
            <a:off x="472086" y="194843"/>
            <a:ext cx="8174309" cy="46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 l="7000" t="12000" r="7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3D5A23A-FADB-4DD3-A109-615BF600749E}"/>
              </a:ext>
            </a:extLst>
          </p:cNvPr>
          <p:cNvSpPr/>
          <p:nvPr/>
        </p:nvSpPr>
        <p:spPr>
          <a:xfrm>
            <a:off x="61597" y="4086622"/>
            <a:ext cx="2253889" cy="962557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tx1"/>
                </a:solidFill>
              </a:rPr>
              <a:t>Adenovirus</a:t>
            </a:r>
          </a:p>
          <a:p>
            <a:pPr algn="ctr"/>
            <a:r>
              <a:rPr lang="en" b="1" dirty="0">
                <a:solidFill>
                  <a:schemeClr val="tx1"/>
                </a:solidFill>
              </a:rPr>
              <a:t>~7.5 kbp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9150673-ECB2-46C8-ADFE-A3E8AC9874F1}"/>
              </a:ext>
            </a:extLst>
          </p:cNvPr>
          <p:cNvSpPr/>
          <p:nvPr/>
        </p:nvSpPr>
        <p:spPr>
          <a:xfrm>
            <a:off x="6893909" y="4015907"/>
            <a:ext cx="2188494" cy="1033272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tx1"/>
                </a:solidFill>
              </a:rPr>
              <a:t>Lentivirus</a:t>
            </a:r>
          </a:p>
          <a:p>
            <a:pPr algn="ctr"/>
            <a:r>
              <a:rPr lang="en" b="1" dirty="0">
                <a:solidFill>
                  <a:schemeClr val="tx1"/>
                </a:solidFill>
              </a:rPr>
              <a:t>~9 kbp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90DF74F-44B9-484A-82B6-A401DE1B6B74}"/>
              </a:ext>
            </a:extLst>
          </p:cNvPr>
          <p:cNvSpPr/>
          <p:nvPr/>
        </p:nvSpPr>
        <p:spPr>
          <a:xfrm>
            <a:off x="6201070" y="94321"/>
            <a:ext cx="2881335" cy="1033272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dirty="0">
              <a:solidFill>
                <a:schemeClr val="tx1"/>
              </a:solidFill>
            </a:endParaRPr>
          </a:p>
          <a:p>
            <a:pPr algn="ctr"/>
            <a:r>
              <a:rPr lang="en" b="1" dirty="0">
                <a:solidFill>
                  <a:schemeClr val="tx1"/>
                </a:solidFill>
              </a:rPr>
              <a:t>Adeno-associated </a:t>
            </a:r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en" b="1" dirty="0">
                <a:solidFill>
                  <a:schemeClr val="tx1"/>
                </a:solidFill>
              </a:rPr>
              <a:t>irus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~4.8 kbp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B2660BA-3CD9-4D5C-B43A-0F9F1BD35B9C}"/>
              </a:ext>
            </a:extLst>
          </p:cNvPr>
          <p:cNvSpPr/>
          <p:nvPr/>
        </p:nvSpPr>
        <p:spPr>
          <a:xfrm>
            <a:off x="61597" y="94321"/>
            <a:ext cx="2881334" cy="1033272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dirty="0">
              <a:solidFill>
                <a:schemeClr val="tx1"/>
              </a:solidFill>
            </a:endParaRPr>
          </a:p>
          <a:p>
            <a:pPr algn="ctr"/>
            <a:r>
              <a:rPr lang="en" b="1" dirty="0">
                <a:solidFill>
                  <a:schemeClr val="tx1"/>
                </a:solidFill>
              </a:rPr>
              <a:t>Herpes Simplex Virus 1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~150 kbp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8A5F8B-64D4-4E69-B830-1984C56979A2}"/>
              </a:ext>
            </a:extLst>
          </p:cNvPr>
          <p:cNvSpPr txBox="1"/>
          <p:nvPr/>
        </p:nvSpPr>
        <p:spPr>
          <a:xfrm>
            <a:off x="1859994" y="457200"/>
            <a:ext cx="5612686" cy="806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n w="3175" cmpd="sng">
                  <a:noFill/>
                </a:ln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Herpes Simplex Virus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51695-B870-4C39-BB54-876D10ED9341}"/>
              </a:ext>
            </a:extLst>
          </p:cNvPr>
          <p:cNvSpPr txBox="1"/>
          <p:nvPr/>
        </p:nvSpPr>
        <p:spPr>
          <a:xfrm>
            <a:off x="1035300" y="2380557"/>
            <a:ext cx="7357321" cy="234315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1600" dirty="0"/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3400" b="1" dirty="0">
                <a:solidFill>
                  <a:schemeClr val="bg1"/>
                </a:solidFill>
              </a:rPr>
              <a:t>Affects two-thirds of the population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3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3400" b="1" dirty="0">
                <a:solidFill>
                  <a:schemeClr val="bg1"/>
                </a:solidFill>
              </a:rPr>
              <a:t>Over 100 herpesviruses</a:t>
            </a:r>
          </a:p>
          <a:p>
            <a:pPr lvl="1"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1600" b="1" dirty="0">
                <a:solidFill>
                  <a:schemeClr val="bg1"/>
                </a:solidFill>
              </a:rPr>
              <a:t>	</a:t>
            </a:r>
          </a:p>
          <a:p>
            <a:pPr lvl="1"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1400" dirty="0"/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091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245475" y="181115"/>
            <a:ext cx="6457315" cy="572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310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HSV-1 Amplicon Plasmid Vector:</a:t>
            </a:r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 rot="21011649">
            <a:off x="345368" y="1831030"/>
            <a:ext cx="4502494" cy="2479708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vert="horz" lIns="91440" tIns="45720" rIns="91440" bIns="45720" rtlCol="0" anchorCtr="0">
            <a:normAutofit fontScale="92500"/>
          </a:bodyPr>
          <a:lstStyle/>
          <a:p>
            <a:pPr marL="457200" lvl="0" indent="-228600" defTabSz="91440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2100"/>
            </a:pPr>
            <a:r>
              <a:rPr lang="en-US" sz="2400" dirty="0"/>
              <a:t>E. Coli origin of replication</a:t>
            </a:r>
          </a:p>
          <a:p>
            <a:pPr marL="457200" lvl="0" indent="-228600" defTabSz="914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400" dirty="0"/>
              <a:t>HSV-1 origin of replication</a:t>
            </a:r>
          </a:p>
          <a:p>
            <a:pPr marL="457200" lvl="0" indent="-228600" defTabSz="914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400" dirty="0"/>
              <a:t>HSV-1 packaging signals</a:t>
            </a: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5486400" y="1313298"/>
            <a:ext cx="3330943" cy="321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2;p28">
            <a:extLst>
              <a:ext uri="{FF2B5EF4-FFF2-40B4-BE49-F238E27FC236}">
                <a16:creationId xmlns:a16="http://schemas.microsoft.com/office/drawing/2014/main" id="{4F53F054-F599-4AC7-BAF7-F8827E5859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29"/>
          <a:stretch/>
        </p:blipFill>
        <p:spPr>
          <a:xfrm>
            <a:off x="742950" y="90375"/>
            <a:ext cx="7816266" cy="494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1D7A0518-C92E-40D3-8673-1FC19126AE80}"/>
              </a:ext>
            </a:extLst>
          </p:cNvPr>
          <p:cNvSpPr txBox="1"/>
          <p:nvPr/>
        </p:nvSpPr>
        <p:spPr>
          <a:xfrm>
            <a:off x="6655341" y="155824"/>
            <a:ext cx="1838612" cy="48151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ICP27 deletion mutant </a:t>
            </a:r>
            <a:r>
              <a:rPr lang="en" sz="1200" b="1" i="1" dirty="0">
                <a:solidFill>
                  <a:schemeClr val="bg1"/>
                </a:solidFill>
              </a:rPr>
              <a:t>5dl1.2</a:t>
            </a:r>
            <a:r>
              <a:rPr lang="en" sz="1200" b="1" dirty="0">
                <a:solidFill>
                  <a:schemeClr val="bg1"/>
                </a:solidFill>
              </a:rPr>
              <a:t> helper virus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5" name="Google Shape;154;p28">
            <a:extLst>
              <a:ext uri="{FF2B5EF4-FFF2-40B4-BE49-F238E27FC236}">
                <a16:creationId xmlns:a16="http://schemas.microsoft.com/office/drawing/2014/main" id="{96471EF5-CC5D-4F16-9B94-515F08E3564C}"/>
              </a:ext>
            </a:extLst>
          </p:cNvPr>
          <p:cNvSpPr txBox="1"/>
          <p:nvPr/>
        </p:nvSpPr>
        <p:spPr>
          <a:xfrm>
            <a:off x="6286942" y="3151299"/>
            <a:ext cx="1992618" cy="572911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bg1"/>
                </a:solidFill>
              </a:rPr>
              <a:t>3-3 Vero cells ICP27-expression</a:t>
            </a:r>
            <a:endParaRPr sz="14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A05F7C-2B66-45E4-B6EE-1E46087FA087}"/>
              </a:ext>
            </a:extLst>
          </p:cNvPr>
          <p:cNvSpPr txBox="1"/>
          <p:nvPr/>
        </p:nvSpPr>
        <p:spPr>
          <a:xfrm>
            <a:off x="690563" y="4665737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Glorioso et. al. 1997</a:t>
            </a:r>
          </a:p>
        </p:txBody>
      </p:sp>
      <p:pic>
        <p:nvPicPr>
          <p:cNvPr id="6" name="Picture 5" descr="A picture containing necklace, phone&#10;&#10;Description automatically generated">
            <a:extLst>
              <a:ext uri="{FF2B5EF4-FFF2-40B4-BE49-F238E27FC236}">
                <a16:creationId xmlns:a16="http://schemas.microsoft.com/office/drawing/2014/main" id="{3C00835C-00B9-4724-9943-18ED889AC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3"/>
          <a:stretch/>
        </p:blipFill>
        <p:spPr>
          <a:xfrm>
            <a:off x="845706" y="504327"/>
            <a:ext cx="1530782" cy="10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l="4036" t="2703" r="1248" b="2437"/>
          <a:stretch/>
        </p:blipFill>
        <p:spPr>
          <a:xfrm>
            <a:off x="1261092" y="541706"/>
            <a:ext cx="6786496" cy="451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84;p32">
            <a:extLst>
              <a:ext uri="{FF2B5EF4-FFF2-40B4-BE49-F238E27FC236}">
                <a16:creationId xmlns:a16="http://schemas.microsoft.com/office/drawing/2014/main" id="{484F851C-B118-4361-98F9-692DE1289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21597763" flipH="1">
            <a:off x="89043" y="-75089"/>
            <a:ext cx="8965913" cy="57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Novel HSV-1 Amplicon Vector System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3F42-C3E3-421D-A072-D9DD8987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990" y="441476"/>
            <a:ext cx="4123783" cy="793811"/>
          </a:xfrm>
        </p:spPr>
        <p:txBody>
          <a:bodyPr>
            <a:normAutofit/>
          </a:bodyPr>
          <a:lstStyle/>
          <a:p>
            <a:r>
              <a:rPr lang="en-US" sz="4400" dirty="0"/>
              <a:t>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07F9-4EF7-4082-B503-C521CED38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80" y="1612118"/>
            <a:ext cx="8030766" cy="2853345"/>
          </a:xfrm>
        </p:spPr>
        <p:txBody>
          <a:bodyPr>
            <a:normAutofit/>
          </a:bodyPr>
          <a:lstStyle/>
          <a:p>
            <a:r>
              <a:rPr lang="en-US" sz="2400" dirty="0"/>
              <a:t>Using this novel HSV-1 amplicon vector to demonstrate that the vector stock can subsequently transduce and express GFP in non-complementing cells, I hypothesize that Gateway Recombination will express higher transfection and infection yield compared to previously engineered HSV-1 amplicon vectors.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267819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375</Words>
  <Application>Microsoft Office PowerPoint</Application>
  <PresentationFormat>On-screen Show (16:9)</PresentationFormat>
  <Paragraphs>73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HSV-1 Amplicon Plasmid Vector:</vt:lpstr>
      <vt:lpstr>PowerPoint Presentation</vt:lpstr>
      <vt:lpstr>Novel HSV-1 Amplicon Vector System</vt:lpstr>
      <vt:lpstr>Hypothesis</vt:lpstr>
      <vt:lpstr>Methods</vt:lpstr>
      <vt:lpstr>PowerPoint Presentation</vt:lpstr>
      <vt:lpstr>Future Directions</vt:lpstr>
      <vt:lpstr>Acknowledgements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Velarde</dc:creator>
  <cp:lastModifiedBy>Kim Velarde</cp:lastModifiedBy>
  <cp:revision>23</cp:revision>
  <dcterms:created xsi:type="dcterms:W3CDTF">2020-04-03T03:49:58Z</dcterms:created>
  <dcterms:modified xsi:type="dcterms:W3CDTF">2020-04-03T22:29:53Z</dcterms:modified>
</cp:coreProperties>
</file>